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74" autoAdjust="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866EAB-AC18-4713-B23A-08415B7F6037}"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8314B4F-4BCE-455D-A9B5-C473E78D52C2}" type="slidenum">
              <a:rPr lang="en-US" smtClean="0"/>
              <a:t>‹#›</a:t>
            </a:fld>
            <a:endParaRPr lang="en-US"/>
          </a:p>
        </p:txBody>
      </p:sp>
    </p:spTree>
    <p:extLst>
      <p:ext uri="{BB962C8B-B14F-4D97-AF65-F5344CB8AC3E}">
        <p14:creationId xmlns:p14="http://schemas.microsoft.com/office/powerpoint/2010/main" val="2464247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866EAB-AC18-4713-B23A-08415B7F6037}"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44375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866EAB-AC18-4713-B23A-08415B7F6037}"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207367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866EAB-AC18-4713-B23A-08415B7F6037}"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260622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7866EAB-AC18-4713-B23A-08415B7F6037}" type="datetimeFigureOut">
              <a:rPr lang="en-US" smtClean="0"/>
              <a:t>5/12/2023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8314B4F-4BCE-455D-A9B5-C473E78D52C2}" type="slidenum">
              <a:rPr lang="en-US" smtClean="0"/>
              <a:t>‹#›</a:t>
            </a:fld>
            <a:endParaRPr lang="en-US"/>
          </a:p>
        </p:txBody>
      </p:sp>
    </p:spTree>
    <p:extLst>
      <p:ext uri="{BB962C8B-B14F-4D97-AF65-F5344CB8AC3E}">
        <p14:creationId xmlns:p14="http://schemas.microsoft.com/office/powerpoint/2010/main" val="17196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866EAB-AC18-4713-B23A-08415B7F6037}"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312831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866EAB-AC18-4713-B23A-08415B7F6037}"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266412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866EAB-AC18-4713-B23A-08415B7F6037}"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398914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866EAB-AC18-4713-B23A-08415B7F6037}"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2660286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866EAB-AC18-4713-B23A-08415B7F6037}"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4145907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866EAB-AC18-4713-B23A-08415B7F6037}" type="datetimeFigureOut">
              <a:rPr lang="en-US" smtClean="0"/>
              <a:t>5/12/2023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8314B4F-4BCE-455D-A9B5-C473E78D52C2}" type="slidenum">
              <a:rPr lang="en-US" smtClean="0"/>
              <a:t>‹#›</a:t>
            </a:fld>
            <a:endParaRPr lang="en-US"/>
          </a:p>
        </p:txBody>
      </p:sp>
    </p:spTree>
    <p:extLst>
      <p:ext uri="{BB962C8B-B14F-4D97-AF65-F5344CB8AC3E}">
        <p14:creationId xmlns:p14="http://schemas.microsoft.com/office/powerpoint/2010/main" val="289571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7866EAB-AC18-4713-B23A-08415B7F6037}" type="datetimeFigureOut">
              <a:rPr lang="en-US" smtClean="0"/>
              <a:t>5/12/2023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8314B4F-4BCE-455D-A9B5-C473E78D52C2}" type="slidenum">
              <a:rPr lang="en-US" smtClean="0"/>
              <a:t>‹#›</a:t>
            </a:fld>
            <a:endParaRPr lang="en-US"/>
          </a:p>
        </p:txBody>
      </p:sp>
    </p:spTree>
    <p:extLst>
      <p:ext uri="{BB962C8B-B14F-4D97-AF65-F5344CB8AC3E}">
        <p14:creationId xmlns:p14="http://schemas.microsoft.com/office/powerpoint/2010/main" val="3101708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0999-E15C-7F6F-82C5-B1C199B34AA6}"/>
              </a:ext>
            </a:extLst>
          </p:cNvPr>
          <p:cNvSpPr>
            <a:spLocks noGrp="1"/>
          </p:cNvSpPr>
          <p:nvPr>
            <p:ph type="ctrTitle"/>
          </p:nvPr>
        </p:nvSpPr>
        <p:spPr/>
        <p:txBody>
          <a:bodyPr>
            <a:normAutofit/>
          </a:bodyPr>
          <a:lstStyle/>
          <a:p>
            <a:pPr marL="0" lvl="0" indent="0" rtl="0">
              <a:spcBef>
                <a:spcPts val="0"/>
              </a:spcBef>
              <a:spcAft>
                <a:spcPts val="0"/>
              </a:spcAft>
            </a:pPr>
            <a:r>
              <a:rPr lang="en-US" sz="3800" b="1" dirty="0">
                <a:latin typeface="Bree Serif"/>
                <a:ea typeface="Bree Serif"/>
                <a:cs typeface="Bree Serif"/>
                <a:sym typeface="Bree Serif"/>
              </a:rPr>
              <a:t>		</a:t>
            </a:r>
            <a:r>
              <a:rPr lang="en-US" sz="6000" b="1" dirty="0">
                <a:latin typeface="Bree Serif"/>
                <a:ea typeface="Bree Serif"/>
                <a:cs typeface="Bree Serif"/>
                <a:sym typeface="Bree Serif"/>
              </a:rPr>
              <a:t>Design Pattern</a:t>
            </a:r>
            <a:br>
              <a:rPr lang="en-US" sz="3800" b="1" dirty="0">
                <a:latin typeface="Bree Serif"/>
                <a:ea typeface="Bree Serif"/>
                <a:cs typeface="Bree Serif"/>
                <a:sym typeface="Bree Serif"/>
              </a:rPr>
            </a:br>
            <a:r>
              <a:rPr lang="en-US" sz="3800" i="1" dirty="0">
                <a:latin typeface="Bree Serif"/>
                <a:ea typeface="Bree Serif"/>
                <a:cs typeface="Bree Serif"/>
                <a:sym typeface="Bree Serif"/>
              </a:rPr>
              <a:t>(Object Oriented Programming → Part 1)</a:t>
            </a:r>
            <a:endParaRPr lang="en-US" sz="3800" dirty="0"/>
          </a:p>
        </p:txBody>
      </p:sp>
      <p:sp>
        <p:nvSpPr>
          <p:cNvPr id="3" name="Subtitle 2">
            <a:extLst>
              <a:ext uri="{FF2B5EF4-FFF2-40B4-BE49-F238E27FC236}">
                <a16:creationId xmlns:a16="http://schemas.microsoft.com/office/drawing/2014/main" id="{923EE580-D245-AFD6-3C8C-9692C7EE41D2}"/>
              </a:ext>
            </a:extLst>
          </p:cNvPr>
          <p:cNvSpPr>
            <a:spLocks noGrp="1"/>
          </p:cNvSpPr>
          <p:nvPr>
            <p:ph type="subTitle" idx="1"/>
          </p:nvPr>
        </p:nvSpPr>
        <p:spPr>
          <a:xfrm>
            <a:off x="1463040" y="4672822"/>
            <a:ext cx="9144000" cy="1655762"/>
          </a:xfrm>
        </p:spPr>
        <p:txBody>
          <a:bodyPr/>
          <a:lstStyle/>
          <a:p>
            <a:pPr marL="0" lvl="0" indent="0" algn="ctr" rtl="0">
              <a:lnSpc>
                <a:spcPct val="100000"/>
              </a:lnSpc>
              <a:spcBef>
                <a:spcPts val="0"/>
              </a:spcBef>
              <a:spcAft>
                <a:spcPts val="0"/>
              </a:spcAft>
              <a:buClr>
                <a:schemeClr val="dk1"/>
              </a:buClr>
              <a:buSzPts val="523"/>
              <a:buFont typeface="Arial"/>
              <a:buNone/>
            </a:pPr>
            <a:r>
              <a:rPr lang="en-US" sz="2000" b="1" dirty="0">
                <a:solidFill>
                  <a:srgbClr val="000000"/>
                </a:solidFill>
                <a:latin typeface="Arial Rounded MT Bold" panose="020F0704030504030204" pitchFamily="34" charset="0"/>
                <a:ea typeface="Bree Serif"/>
                <a:cs typeface="Times New Roman" panose="02020603050405020304" pitchFamily="18" charset="0"/>
                <a:sym typeface="Bree Serif"/>
              </a:rPr>
              <a:t>Name: Sheikh </a:t>
            </a:r>
            <a:r>
              <a:rPr lang="en-US" sz="2000" b="1" dirty="0" err="1">
                <a:solidFill>
                  <a:srgbClr val="000000"/>
                </a:solidFill>
                <a:latin typeface="Arial Rounded MT Bold" panose="020F0704030504030204" pitchFamily="34" charset="0"/>
                <a:ea typeface="Bree Serif"/>
                <a:cs typeface="Times New Roman" panose="02020603050405020304" pitchFamily="18" charset="0"/>
                <a:sym typeface="Bree Serif"/>
              </a:rPr>
              <a:t>Thanbir</a:t>
            </a:r>
            <a:r>
              <a:rPr lang="en-US" sz="2000" b="1" dirty="0">
                <a:solidFill>
                  <a:srgbClr val="000000"/>
                </a:solidFill>
                <a:latin typeface="Arial Rounded MT Bold" panose="020F0704030504030204" pitchFamily="34" charset="0"/>
                <a:ea typeface="Bree Serif"/>
                <a:cs typeface="Times New Roman" panose="02020603050405020304" pitchFamily="18" charset="0"/>
                <a:sym typeface="Bree Serif"/>
              </a:rPr>
              <a:t> </a:t>
            </a:r>
            <a:r>
              <a:rPr lang="en-US" sz="2000" b="1" dirty="0" err="1">
                <a:solidFill>
                  <a:srgbClr val="000000"/>
                </a:solidFill>
                <a:latin typeface="Arial Rounded MT Bold" panose="020F0704030504030204" pitchFamily="34" charset="0"/>
                <a:ea typeface="Bree Serif"/>
                <a:cs typeface="Times New Roman" panose="02020603050405020304" pitchFamily="18" charset="0"/>
                <a:sym typeface="Bree Serif"/>
              </a:rPr>
              <a:t>Alam</a:t>
            </a:r>
            <a:endParaRPr lang="en-US" sz="2000" b="1" dirty="0">
              <a:solidFill>
                <a:srgbClr val="000000"/>
              </a:solidFill>
              <a:latin typeface="Arial Rounded MT Bold" panose="020F0704030504030204" pitchFamily="34" charset="0"/>
              <a:ea typeface="Bree Serif"/>
              <a:cs typeface="Times New Roman" panose="02020603050405020304" pitchFamily="18" charset="0"/>
              <a:sym typeface="Bree Serif"/>
            </a:endParaRPr>
          </a:p>
          <a:p>
            <a:pPr marL="0" lvl="0" indent="0" algn="ctr" rtl="0">
              <a:lnSpc>
                <a:spcPct val="100000"/>
              </a:lnSpc>
              <a:spcBef>
                <a:spcPts val="0"/>
              </a:spcBef>
              <a:spcAft>
                <a:spcPts val="0"/>
              </a:spcAft>
              <a:buClr>
                <a:schemeClr val="dk1"/>
              </a:buClr>
              <a:buSzPts val="523"/>
              <a:buFont typeface="Arial"/>
              <a:buNone/>
            </a:pPr>
            <a:r>
              <a:rPr lang="en-US" sz="2000" b="1" dirty="0">
                <a:solidFill>
                  <a:srgbClr val="000000"/>
                </a:solidFill>
                <a:latin typeface="Arial Rounded MT Bold" panose="020F0704030504030204" pitchFamily="34" charset="0"/>
                <a:ea typeface="Bree Serif"/>
                <a:cs typeface="Times New Roman" panose="02020603050405020304" pitchFamily="18" charset="0"/>
                <a:sym typeface="Bree Serif"/>
              </a:rPr>
              <a:t>Deg: Senior Software Programmer </a:t>
            </a:r>
          </a:p>
          <a:p>
            <a:pPr marL="0" lvl="0" indent="0" algn="ctr" rtl="0">
              <a:lnSpc>
                <a:spcPct val="100000"/>
              </a:lnSpc>
              <a:spcBef>
                <a:spcPts val="0"/>
              </a:spcBef>
              <a:spcAft>
                <a:spcPts val="0"/>
              </a:spcAft>
              <a:buNone/>
            </a:pPr>
            <a:r>
              <a:rPr lang="en-US" sz="2000" b="1" dirty="0">
                <a:solidFill>
                  <a:srgbClr val="000000"/>
                </a:solidFill>
                <a:latin typeface="Arial Rounded MT Bold" panose="020F0704030504030204" pitchFamily="34" charset="0"/>
                <a:ea typeface="Bree Serif"/>
                <a:cs typeface="Times New Roman" panose="02020603050405020304" pitchFamily="18" charset="0"/>
                <a:sym typeface="Bree Serif"/>
              </a:rPr>
              <a:t>Org: Army War Game Center, BD Army</a:t>
            </a:r>
            <a:endParaRPr lang="en-US" sz="2000" dirty="0">
              <a:latin typeface="Arial Rounded MT Bold" panose="020F07040305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21905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8A66-5127-1E0A-7BDD-1CD1B8129693}"/>
              </a:ext>
            </a:extLst>
          </p:cNvPr>
          <p:cNvSpPr>
            <a:spLocks noGrp="1"/>
          </p:cNvSpPr>
          <p:nvPr>
            <p:ph type="title"/>
          </p:nvPr>
        </p:nvSpPr>
        <p:spPr>
          <a:xfrm>
            <a:off x="0" y="0"/>
            <a:ext cx="3244700" cy="1246514"/>
          </a:xfrm>
        </p:spPr>
        <p:txBody>
          <a:bodyPr/>
          <a:lstStyle/>
          <a:p>
            <a:r>
              <a:rPr lang="en-US" dirty="0"/>
              <a:t>Inheritance</a:t>
            </a:r>
          </a:p>
        </p:txBody>
      </p:sp>
      <p:sp>
        <p:nvSpPr>
          <p:cNvPr id="6" name="AutoShape 6">
            <a:extLst>
              <a:ext uri="{FF2B5EF4-FFF2-40B4-BE49-F238E27FC236}">
                <a16:creationId xmlns:a16="http://schemas.microsoft.com/office/drawing/2014/main" id="{D9093B4C-5B99-0408-E837-C5E23E2FF032}"/>
              </a:ext>
            </a:extLst>
          </p:cNvPr>
          <p:cNvSpPr>
            <a:spLocks noChangeAspect="1" noChangeArrowheads="1"/>
          </p:cNvSpPr>
          <p:nvPr/>
        </p:nvSpPr>
        <p:spPr bwMode="auto">
          <a:xfrm>
            <a:off x="5943600" y="3276600"/>
            <a:ext cx="4274598" cy="42745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ED3AFED8-25A6-3645-0878-2292930D9959}"/>
              </a:ext>
            </a:extLst>
          </p:cNvPr>
          <p:cNvPicPr>
            <a:picLocks noChangeAspect="1"/>
          </p:cNvPicPr>
          <p:nvPr/>
        </p:nvPicPr>
        <p:blipFill>
          <a:blip r:embed="rId2"/>
          <a:stretch>
            <a:fillRect/>
          </a:stretch>
        </p:blipFill>
        <p:spPr>
          <a:xfrm>
            <a:off x="4834842" y="0"/>
            <a:ext cx="7357158" cy="6858000"/>
          </a:xfrm>
          <a:prstGeom prst="rect">
            <a:avLst/>
          </a:prstGeom>
        </p:spPr>
      </p:pic>
      <p:pic>
        <p:nvPicPr>
          <p:cNvPr id="10" name="Picture 9">
            <a:extLst>
              <a:ext uri="{FF2B5EF4-FFF2-40B4-BE49-F238E27FC236}">
                <a16:creationId xmlns:a16="http://schemas.microsoft.com/office/drawing/2014/main" id="{834475EC-A538-6B3A-4D89-0080088F2494}"/>
              </a:ext>
            </a:extLst>
          </p:cNvPr>
          <p:cNvPicPr>
            <a:picLocks noChangeAspect="1"/>
          </p:cNvPicPr>
          <p:nvPr/>
        </p:nvPicPr>
        <p:blipFill>
          <a:blip r:embed="rId3"/>
          <a:stretch>
            <a:fillRect/>
          </a:stretch>
        </p:blipFill>
        <p:spPr>
          <a:xfrm>
            <a:off x="0" y="1315864"/>
            <a:ext cx="4834842" cy="5542136"/>
          </a:xfrm>
          <a:prstGeom prst="rect">
            <a:avLst/>
          </a:prstGeom>
        </p:spPr>
      </p:pic>
    </p:spTree>
    <p:extLst>
      <p:ext uri="{BB962C8B-B14F-4D97-AF65-F5344CB8AC3E}">
        <p14:creationId xmlns:p14="http://schemas.microsoft.com/office/powerpoint/2010/main" val="3399007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4DE1-FC59-1CA8-06A6-449479968D45}"/>
              </a:ext>
            </a:extLst>
          </p:cNvPr>
          <p:cNvSpPr>
            <a:spLocks noGrp="1"/>
          </p:cNvSpPr>
          <p:nvPr>
            <p:ph type="title"/>
          </p:nvPr>
        </p:nvSpPr>
        <p:spPr>
          <a:xfrm>
            <a:off x="0" y="0"/>
            <a:ext cx="2576029" cy="1402783"/>
          </a:xfrm>
        </p:spPr>
        <p:txBody>
          <a:bodyPr>
            <a:normAutofit/>
          </a:bodyPr>
          <a:lstStyle/>
          <a:p>
            <a:r>
              <a:rPr lang="en-US" sz="3600" dirty="0"/>
              <a:t>Programming Point of View</a:t>
            </a:r>
          </a:p>
        </p:txBody>
      </p:sp>
      <p:pic>
        <p:nvPicPr>
          <p:cNvPr id="2050" name="Picture 2" descr="Inheritance Types | Java Inheritance Types">
            <a:extLst>
              <a:ext uri="{FF2B5EF4-FFF2-40B4-BE49-F238E27FC236}">
                <a16:creationId xmlns:a16="http://schemas.microsoft.com/office/drawing/2014/main" id="{F4CF3B33-6FB3-04F0-65DC-B744B10BD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B99FF0E-99FF-D3ED-7489-DF238C6D6BAF}"/>
              </a:ext>
            </a:extLst>
          </p:cNvPr>
          <p:cNvPicPr>
            <a:picLocks noChangeAspect="1"/>
          </p:cNvPicPr>
          <p:nvPr/>
        </p:nvPicPr>
        <p:blipFill>
          <a:blip r:embed="rId3"/>
          <a:stretch>
            <a:fillRect/>
          </a:stretch>
        </p:blipFill>
        <p:spPr>
          <a:xfrm>
            <a:off x="0" y="2962275"/>
            <a:ext cx="5343525" cy="3895725"/>
          </a:xfrm>
          <a:prstGeom prst="rect">
            <a:avLst/>
          </a:prstGeom>
        </p:spPr>
      </p:pic>
    </p:spTree>
    <p:extLst>
      <p:ext uri="{BB962C8B-B14F-4D97-AF65-F5344CB8AC3E}">
        <p14:creationId xmlns:p14="http://schemas.microsoft.com/office/powerpoint/2010/main" val="416846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6C97-70CC-B0C2-4B2C-F350657FB015}"/>
              </a:ext>
            </a:extLst>
          </p:cNvPr>
          <p:cNvSpPr>
            <a:spLocks noGrp="1"/>
          </p:cNvSpPr>
          <p:nvPr>
            <p:ph type="title"/>
          </p:nvPr>
        </p:nvSpPr>
        <p:spPr/>
        <p:txBody>
          <a:bodyPr/>
          <a:lstStyle/>
          <a:p>
            <a:r>
              <a:rPr lang="en-US" dirty="0"/>
              <a:t>Encapsulation </a:t>
            </a:r>
          </a:p>
        </p:txBody>
      </p:sp>
      <p:sp>
        <p:nvSpPr>
          <p:cNvPr id="3" name="Content Placeholder 2">
            <a:extLst>
              <a:ext uri="{FF2B5EF4-FFF2-40B4-BE49-F238E27FC236}">
                <a16:creationId xmlns:a16="http://schemas.microsoft.com/office/drawing/2014/main" id="{65EAFFC1-0C26-A0A0-7291-509CAED59CBA}"/>
              </a:ext>
            </a:extLst>
          </p:cNvPr>
          <p:cNvSpPr>
            <a:spLocks noGrp="1"/>
          </p:cNvSpPr>
          <p:nvPr>
            <p:ph idx="1"/>
          </p:nvPr>
        </p:nvSpPr>
        <p:spPr/>
        <p:txBody>
          <a:bodyPr/>
          <a:lstStyle/>
          <a:p>
            <a:pPr marL="0" indent="0" algn="just">
              <a:buNone/>
            </a:pPr>
            <a:r>
              <a:rPr lang="en-US" dirty="0"/>
              <a:t>In software systems, encapsulation refers to the bundling of data with the mechanisms or methods that operate on the data. It may also refer to the limiting of direct access to some of that data, such as an object's components</a:t>
            </a:r>
          </a:p>
        </p:txBody>
      </p:sp>
      <p:pic>
        <p:nvPicPr>
          <p:cNvPr id="4" name="Picture 3">
            <a:extLst>
              <a:ext uri="{FF2B5EF4-FFF2-40B4-BE49-F238E27FC236}">
                <a16:creationId xmlns:a16="http://schemas.microsoft.com/office/drawing/2014/main" id="{E5B8043F-0309-B56F-6042-55BC46B72128}"/>
              </a:ext>
            </a:extLst>
          </p:cNvPr>
          <p:cNvPicPr>
            <a:picLocks noChangeAspect="1"/>
          </p:cNvPicPr>
          <p:nvPr/>
        </p:nvPicPr>
        <p:blipFill>
          <a:blip r:embed="rId2"/>
          <a:stretch>
            <a:fillRect/>
          </a:stretch>
        </p:blipFill>
        <p:spPr>
          <a:xfrm>
            <a:off x="6867525" y="3467100"/>
            <a:ext cx="5324475" cy="3390900"/>
          </a:xfrm>
          <a:prstGeom prst="rect">
            <a:avLst/>
          </a:prstGeom>
        </p:spPr>
      </p:pic>
      <p:pic>
        <p:nvPicPr>
          <p:cNvPr id="5" name="Picture 4">
            <a:extLst>
              <a:ext uri="{FF2B5EF4-FFF2-40B4-BE49-F238E27FC236}">
                <a16:creationId xmlns:a16="http://schemas.microsoft.com/office/drawing/2014/main" id="{A7BF218A-CEE6-683C-8839-B5E66B3B2FC2}"/>
              </a:ext>
            </a:extLst>
          </p:cNvPr>
          <p:cNvPicPr>
            <a:picLocks noChangeAspect="1"/>
          </p:cNvPicPr>
          <p:nvPr/>
        </p:nvPicPr>
        <p:blipFill>
          <a:blip r:embed="rId3"/>
          <a:stretch>
            <a:fillRect/>
          </a:stretch>
        </p:blipFill>
        <p:spPr>
          <a:xfrm>
            <a:off x="0" y="2948354"/>
            <a:ext cx="3909646" cy="3909646"/>
          </a:xfrm>
          <a:prstGeom prst="rect">
            <a:avLst/>
          </a:prstGeom>
        </p:spPr>
      </p:pic>
    </p:spTree>
    <p:extLst>
      <p:ext uri="{BB962C8B-B14F-4D97-AF65-F5344CB8AC3E}">
        <p14:creationId xmlns:p14="http://schemas.microsoft.com/office/powerpoint/2010/main" val="255385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Java for Programmers: Object-Oriented Programming in Java Cheatsheet |  Codecademy">
            <a:extLst>
              <a:ext uri="{FF2B5EF4-FFF2-40B4-BE49-F238E27FC236}">
                <a16:creationId xmlns:a16="http://schemas.microsoft.com/office/drawing/2014/main" id="{D0E322F1-BAA1-A346-FC5A-189073623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65" y="937846"/>
            <a:ext cx="13191729" cy="702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999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A89D-121A-8C2B-D935-D9E2B8EAB25E}"/>
              </a:ext>
            </a:extLst>
          </p:cNvPr>
          <p:cNvSpPr>
            <a:spLocks noGrp="1"/>
          </p:cNvSpPr>
          <p:nvPr>
            <p:ph type="title"/>
          </p:nvPr>
        </p:nvSpPr>
        <p:spPr>
          <a:xfrm>
            <a:off x="0" y="34836"/>
            <a:ext cx="3754701" cy="551688"/>
          </a:xfrm>
        </p:spPr>
        <p:txBody>
          <a:bodyPr>
            <a:normAutofit fontScale="90000"/>
          </a:bodyPr>
          <a:lstStyle/>
          <a:p>
            <a:r>
              <a:rPr lang="en-US" dirty="0"/>
              <a:t>polymorphism</a:t>
            </a:r>
          </a:p>
        </p:txBody>
      </p:sp>
      <p:pic>
        <p:nvPicPr>
          <p:cNvPr id="4100" name="Picture 4" descr="Difference Between Function Overloading and Function Overriding in C++  (with Comparison Chart &amp; Similarities) - Tech Differences">
            <a:extLst>
              <a:ext uri="{FF2B5EF4-FFF2-40B4-BE49-F238E27FC236}">
                <a16:creationId xmlns:a16="http://schemas.microsoft.com/office/drawing/2014/main" id="{96DBA77F-1658-62FA-5C24-C981DB19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037" y="2252798"/>
            <a:ext cx="8353864" cy="328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Overriding vs. Overloading in Java">
            <a:extLst>
              <a:ext uri="{FF2B5EF4-FFF2-40B4-BE49-F238E27FC236}">
                <a16:creationId xmlns:a16="http://schemas.microsoft.com/office/drawing/2014/main" id="{3C14B86B-48AB-C84F-E3BB-5D181EACC7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58971B2-0F6F-633A-A363-63DDBF03B419}"/>
              </a:ext>
            </a:extLst>
          </p:cNvPr>
          <p:cNvPicPr>
            <a:picLocks noChangeAspect="1"/>
          </p:cNvPicPr>
          <p:nvPr/>
        </p:nvPicPr>
        <p:blipFill>
          <a:blip r:embed="rId2"/>
          <a:stretch>
            <a:fillRect/>
          </a:stretch>
        </p:blipFill>
        <p:spPr>
          <a:xfrm>
            <a:off x="2358118" y="3952875"/>
            <a:ext cx="6953250" cy="2905125"/>
          </a:xfrm>
          <a:prstGeom prst="rect">
            <a:avLst/>
          </a:prstGeom>
        </p:spPr>
      </p:pic>
      <p:sp>
        <p:nvSpPr>
          <p:cNvPr id="6" name="AutoShape 4" descr="Body Language Can Get You That Job - Careers in Government">
            <a:extLst>
              <a:ext uri="{FF2B5EF4-FFF2-40B4-BE49-F238E27FC236}">
                <a16:creationId xmlns:a16="http://schemas.microsoft.com/office/drawing/2014/main" id="{483E684C-12D6-C6AC-63A0-5A70162A4F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6494963-19DC-F5B5-CD92-05671DBCDB89}"/>
              </a:ext>
            </a:extLst>
          </p:cNvPr>
          <p:cNvPicPr>
            <a:picLocks noChangeAspect="1"/>
          </p:cNvPicPr>
          <p:nvPr/>
        </p:nvPicPr>
        <p:blipFill>
          <a:blip r:embed="rId3"/>
          <a:stretch>
            <a:fillRect/>
          </a:stretch>
        </p:blipFill>
        <p:spPr>
          <a:xfrm>
            <a:off x="6177558" y="225198"/>
            <a:ext cx="4415690" cy="3276600"/>
          </a:xfrm>
          <a:prstGeom prst="rect">
            <a:avLst/>
          </a:prstGeom>
        </p:spPr>
      </p:pic>
      <p:pic>
        <p:nvPicPr>
          <p:cNvPr id="8" name="Picture 7">
            <a:extLst>
              <a:ext uri="{FF2B5EF4-FFF2-40B4-BE49-F238E27FC236}">
                <a16:creationId xmlns:a16="http://schemas.microsoft.com/office/drawing/2014/main" id="{24C1D57C-9903-E973-FFAF-14A8A84D5033}"/>
              </a:ext>
            </a:extLst>
          </p:cNvPr>
          <p:cNvPicPr>
            <a:picLocks noChangeAspect="1"/>
          </p:cNvPicPr>
          <p:nvPr/>
        </p:nvPicPr>
        <p:blipFill>
          <a:blip r:embed="rId4"/>
          <a:stretch>
            <a:fillRect/>
          </a:stretch>
        </p:blipFill>
        <p:spPr>
          <a:xfrm>
            <a:off x="1219199" y="360793"/>
            <a:ext cx="4615543" cy="3005409"/>
          </a:xfrm>
          <a:prstGeom prst="rect">
            <a:avLst/>
          </a:prstGeom>
        </p:spPr>
      </p:pic>
    </p:spTree>
    <p:extLst>
      <p:ext uri="{BB962C8B-B14F-4D97-AF65-F5344CB8AC3E}">
        <p14:creationId xmlns:p14="http://schemas.microsoft.com/office/powerpoint/2010/main" val="98432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0FB90A-A49B-5D92-61AD-E50E894D328C}"/>
              </a:ext>
            </a:extLst>
          </p:cNvPr>
          <p:cNvPicPr>
            <a:picLocks noChangeAspect="1"/>
          </p:cNvPicPr>
          <p:nvPr/>
        </p:nvPicPr>
        <p:blipFill>
          <a:blip r:embed="rId2"/>
          <a:stretch>
            <a:fillRect/>
          </a:stretch>
        </p:blipFill>
        <p:spPr>
          <a:xfrm>
            <a:off x="3167062" y="0"/>
            <a:ext cx="5857875" cy="6858000"/>
          </a:xfrm>
          <a:prstGeom prst="rect">
            <a:avLst/>
          </a:prstGeom>
        </p:spPr>
      </p:pic>
    </p:spTree>
    <p:extLst>
      <p:ext uri="{BB962C8B-B14F-4D97-AF65-F5344CB8AC3E}">
        <p14:creationId xmlns:p14="http://schemas.microsoft.com/office/powerpoint/2010/main" val="3917166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63</TotalTime>
  <Words>82</Words>
  <Application>Microsoft Office PowerPoint</Application>
  <PresentationFormat>Widescreen</PresentationFormat>
  <Paragraphs>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Rounded MT Bold</vt:lpstr>
      <vt:lpstr>Bree Serif</vt:lpstr>
      <vt:lpstr>Rockwell</vt:lpstr>
      <vt:lpstr>Rockwell Condensed</vt:lpstr>
      <vt:lpstr>Wingdings</vt:lpstr>
      <vt:lpstr>Wood Type</vt:lpstr>
      <vt:lpstr>  Design Pattern (Object Oriented Programming → Part 1)</vt:lpstr>
      <vt:lpstr>Inheritance</vt:lpstr>
      <vt:lpstr>Programming Point of View</vt:lpstr>
      <vt:lpstr>Encapsulation </vt:lpstr>
      <vt:lpstr>PowerPoint Presentation</vt:lpstr>
      <vt:lpstr>polymorphism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 (Object Oriented Programming → Part 1)</dc:title>
  <dc:creator>ASUS</dc:creator>
  <cp:lastModifiedBy>ASUS</cp:lastModifiedBy>
  <cp:revision>16</cp:revision>
  <dcterms:created xsi:type="dcterms:W3CDTF">2023-05-12T15:45:14Z</dcterms:created>
  <dcterms:modified xsi:type="dcterms:W3CDTF">2023-05-12T16:48:47Z</dcterms:modified>
</cp:coreProperties>
</file>